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1400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577765B8-B348-4ABB-A094-D5D4FDB7A8F3}" type="slidenum">
              <a:rPr lang="ru-RU" sz="14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384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1">
                <a:latin typeface="Arial"/>
              </a:rPr>
              <a:t>Измоденов Владислав Валерьевич</a:t>
            </a:r>
            <a:r>
              <a:rPr lang="ru-RU" sz="3200">
                <a:latin typeface="Arial"/>
              </a:rPr>
              <a:t>
</a:t>
            </a:r>
            <a:r>
              <a:rPr lang="ru-RU" sz="2400">
                <a:latin typeface="Arial"/>
              </a:rPr>
              <a:t>д.ф.м.н., профессор РАН</a:t>
            </a:r>
            <a:endParaRPr/>
          </a:p>
        </p:txBody>
      </p:sp>
      <p:sp>
        <p:nvSpPr>
          <p:cNvPr id="40" name="TextShape 2"/>
          <p:cNvSpPr txBox="1"/>
          <p:nvPr/>
        </p:nvSpPr>
        <p:spPr>
          <a:xfrm>
            <a:off x="72000" y="1224360"/>
            <a:ext cx="9719640" cy="136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1">
                <a:latin typeface="Arial"/>
              </a:rPr>
              <a:t>Научные интересы — космическая газовая динамика:</a:t>
            </a:r>
            <a:r>
              <a:rPr lang="ru-RU" sz="3200">
                <a:latin typeface="Arial"/>
              </a:rPr>
              <a:t>
</a:t>
            </a:r>
            <a:endParaRPr/>
          </a:p>
        </p:txBody>
      </p:sp>
      <p:sp>
        <p:nvSpPr>
          <p:cNvPr id="41" name="TextShape 3"/>
          <p:cNvSpPr txBox="1"/>
          <p:nvPr/>
        </p:nvSpPr>
        <p:spPr>
          <a:xfrm>
            <a:off x="288000" y="1923480"/>
            <a:ext cx="9503640" cy="542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  <a:p>
            <a:r>
              <a:rPr lang="ru-RU" sz="2400">
                <a:solidFill>
                  <a:srgbClr val="000000"/>
                </a:solidFill>
                <a:latin typeface="Arial"/>
              </a:rPr>
              <a:t>1. Построение многокомпонентных газодинамических и магнитогидродинамических моделей астрофизических явлений (численные расчеты в т.ч. и на суперкомпьютерах); </a:t>
            </a:r>
            <a:endParaRPr/>
          </a:p>
          <a:p>
            <a:r>
              <a:rPr lang="ru-RU" sz="2400">
                <a:solidFill>
                  <a:srgbClr val="000000"/>
                </a:solidFill>
                <a:latin typeface="Arial"/>
              </a:rPr>
              <a:t>2. Исследование границы гелиосферы (т. е. области, где солнечный ветер взаимодействует с межзвездной средой):</a:t>
            </a:r>
            <a:endParaRPr/>
          </a:p>
          <a:p>
            <a:r>
              <a:rPr lang="ru-RU" sz="2400">
                <a:solidFill>
                  <a:srgbClr val="000000"/>
                </a:solidFill>
                <a:latin typeface="Arial"/>
              </a:rPr>
              <a:t>- Анализ (на основе моделей) экспериментальных данных, полученных на космических аппаратах : Voyager 1, 2, Interstellar boundary explorer (IBEX), Ulysses, Hubble Space Telescope, SOHO и др.</a:t>
            </a:r>
            <a:endParaRPr/>
          </a:p>
          <a:p>
            <a:endParaRPr/>
          </a:p>
          <a:p>
            <a:r>
              <a:rPr lang="ru-RU" sz="2400">
                <a:solidFill>
                  <a:srgbClr val="000000"/>
                </a:solidFill>
                <a:latin typeface="Arial"/>
              </a:rPr>
              <a:t>- Разработка и планирование космических экспериментов: IBEX (USA), SIHLA (John Hopkins, USA);</a:t>
            </a:r>
            <a:endParaRPr/>
          </a:p>
          <a:p>
            <a:r>
              <a:rPr lang="ru-RU" sz="2400">
                <a:solidFill>
                  <a:srgbClr val="000000"/>
                </a:solidFill>
                <a:latin typeface="Arial"/>
              </a:rPr>
              <a:t>- Астросферы, межзвездные облака, экзосферы планет и др. 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/>
          <p:nvPr/>
        </p:nvPicPr>
        <p:blipFill>
          <a:blip r:embed="rId2"/>
          <a:stretch>
            <a:fillRect/>
          </a:stretch>
        </p:blipFill>
        <p:spPr>
          <a:xfrm>
            <a:off x="288000" y="144000"/>
            <a:ext cx="4824000" cy="307476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/>
          <p:cNvPicPr/>
          <p:nvPr/>
        </p:nvPicPr>
        <p:blipFill>
          <a:blip r:embed="rId3"/>
          <a:stretch>
            <a:fillRect/>
          </a:stretch>
        </p:blipFill>
        <p:spPr>
          <a:xfrm>
            <a:off x="1523160" y="3528000"/>
            <a:ext cx="7188840" cy="3456000"/>
          </a:xfrm>
          <a:prstGeom prst="rect">
            <a:avLst/>
          </a:prstGeom>
          <a:ln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4"/>
          <a:stretch>
            <a:fillRect/>
          </a:stretch>
        </p:blipFill>
        <p:spPr>
          <a:xfrm>
            <a:off x="5544000" y="288000"/>
            <a:ext cx="3888000" cy="265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-7200"/>
            <a:ext cx="9071640" cy="187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Трехмерное моделирование глобальной гелиосферы
Izmodenov &amp; Alexashov A&amp;AL 2020</a:t>
            </a:r>
            <a:endParaRPr/>
          </a:p>
        </p:txBody>
      </p:sp>
      <p:pic>
        <p:nvPicPr>
          <p:cNvPr id="46" name="Рисунок 4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8000" y="2016000"/>
            <a:ext cx="7776000" cy="497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/>
          <p:nvPr/>
        </p:nvPicPr>
        <p:blipFill>
          <a:blip r:embed="rId2"/>
          <a:stretch>
            <a:fillRect/>
          </a:stretch>
        </p:blipFill>
        <p:spPr>
          <a:xfrm>
            <a:off x="4968000" y="1872000"/>
            <a:ext cx="4833720" cy="3600000"/>
          </a:xfrm>
          <a:prstGeom prst="rect">
            <a:avLst/>
          </a:prstGeom>
          <a:ln>
            <a:noFill/>
          </a:ln>
        </p:spPr>
      </p:pic>
      <p:pic>
        <p:nvPicPr>
          <p:cNvPr id="48" name="Рисунок 47"/>
          <p:cNvPicPr/>
          <p:nvPr/>
        </p:nvPicPr>
        <p:blipFill>
          <a:blip r:embed="rId3"/>
          <a:stretch>
            <a:fillRect/>
          </a:stretch>
        </p:blipFill>
        <p:spPr>
          <a:xfrm>
            <a:off x="504000" y="1944000"/>
            <a:ext cx="3980160" cy="3356280"/>
          </a:xfrm>
          <a:prstGeom prst="rect">
            <a:avLst/>
          </a:prstGeom>
          <a:ln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864000" y="389520"/>
            <a:ext cx="8496000" cy="14576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 b="1">
                <a:latin typeface="Arial"/>
              </a:rPr>
              <a:t>Моделирование межзвездной пыли в солнечной системе </a:t>
            </a:r>
            <a:endParaRPr/>
          </a:p>
          <a:p>
            <a:r>
              <a:rPr lang="ru-RU" sz="3200" b="1">
                <a:latin typeface="Arial"/>
              </a:rPr>
              <a:t>(Mischenko et al. MNRAS 2020)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4"/>
          <a:stretch>
            <a:fillRect/>
          </a:stretch>
        </p:blipFill>
        <p:spPr>
          <a:xfrm>
            <a:off x="563040" y="432000"/>
            <a:ext cx="3756960" cy="432216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50"/>
          <p:cNvPicPr/>
          <p:nvPr/>
        </p:nvPicPr>
        <p:blipFill>
          <a:blip r:embed="rId5">
            <a:clrChange>
              <a:clrFrom>
                <a:srgbClr val="A8A8A8"/>
              </a:clrFrom>
              <a:clrTo>
                <a:srgbClr val="A8A8A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3069" y="175072"/>
            <a:ext cx="4355280" cy="3396960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432000" y="5760000"/>
            <a:ext cx="4248000" cy="19134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 b="1">
                <a:latin typeface="Arial"/>
              </a:rPr>
              <a:t>Результаты получены в рамках гранта РНФ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5420" y="3788216"/>
            <a:ext cx="4352929" cy="3771459"/>
          </a:xfrm>
          <a:prstGeom prst="rect">
            <a:avLst/>
          </a:pr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>
                <a:solidFill>
                  <a:srgbClr val="FF3333"/>
                </a:solidFill>
                <a:latin typeface="Arial"/>
              </a:rPr>
              <a:t>Чему вы научитесь?</a:t>
            </a:r>
            <a:endParaRPr/>
          </a:p>
        </p:txBody>
      </p:sp>
      <p:sp>
        <p:nvSpPr>
          <p:cNvPr id="54" name="TextShape 2"/>
          <p:cNvSpPr txBox="1"/>
          <p:nvPr/>
        </p:nvSpPr>
        <p:spPr>
          <a:xfrm>
            <a:off x="360000" y="158400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Физическая, математическая и численная постановки задачи;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Аналитические подходы, численные методы, программирование, отладка программ;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Анализ численных решений и сравнение с экспериментальными данными;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Презентация результатов на российских и международных конференциях. Участие в конференциях, школах молодых ученых и междун. науч. группах  и т.д.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Чтению научной литературы на английском языке. Написанию научных статей.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Участие в научной жизни коллектива лаборатории ИКИ РАН</a:t>
            </a:r>
            <a:r>
              <a:rPr lang="ru-RU" sz="2400">
                <a:latin typeface="Arial"/>
              </a:rPr>
              <a:t>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3168000" y="-144000"/>
            <a:ext cx="6330960" cy="91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200" b="1">
                <a:latin typeface="Arial"/>
              </a:rPr>
              <a:t>Лаборатория 534 ИКИ РАН</a:t>
            </a:r>
            <a:endParaRPr/>
          </a:p>
        </p:txBody>
      </p:sp>
      <p:pic>
        <p:nvPicPr>
          <p:cNvPr id="56" name="Рисунок 55"/>
          <p:cNvPicPr/>
          <p:nvPr/>
        </p:nvPicPr>
        <p:blipFill>
          <a:blip r:embed="rId2"/>
          <a:stretch>
            <a:fillRect/>
          </a:stretch>
        </p:blipFill>
        <p:spPr>
          <a:xfrm>
            <a:off x="2952000" y="792000"/>
            <a:ext cx="1656000" cy="201528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3"/>
          <a:stretch>
            <a:fillRect/>
          </a:stretch>
        </p:blipFill>
        <p:spPr>
          <a:xfrm>
            <a:off x="7345800" y="792000"/>
            <a:ext cx="1798200" cy="1890360"/>
          </a:xfrm>
          <a:prstGeom prst="rect">
            <a:avLst/>
          </a:prstGeom>
          <a:ln>
            <a:noFill/>
          </a:ln>
        </p:spPr>
      </p:pic>
      <p:pic>
        <p:nvPicPr>
          <p:cNvPr id="58" name="Рисунок 57"/>
          <p:cNvPicPr/>
          <p:nvPr/>
        </p:nvPicPr>
        <p:blipFill>
          <a:blip r:embed="rId4"/>
          <a:stretch>
            <a:fillRect/>
          </a:stretch>
        </p:blipFill>
        <p:spPr>
          <a:xfrm>
            <a:off x="4832280" y="2952000"/>
            <a:ext cx="1935720" cy="1656000"/>
          </a:xfrm>
          <a:prstGeom prst="rect">
            <a:avLst/>
          </a:prstGeom>
          <a:ln>
            <a:noFill/>
          </a:ln>
        </p:spPr>
      </p:pic>
      <p:pic>
        <p:nvPicPr>
          <p:cNvPr id="59" name="Рисунок 58"/>
          <p:cNvPicPr/>
          <p:nvPr/>
        </p:nvPicPr>
        <p:blipFill>
          <a:blip r:embed="rId5"/>
          <a:stretch>
            <a:fillRect/>
          </a:stretch>
        </p:blipFill>
        <p:spPr>
          <a:xfrm>
            <a:off x="4968000" y="850680"/>
            <a:ext cx="1872000" cy="1885320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6"/>
          <a:stretch>
            <a:fillRect/>
          </a:stretch>
        </p:blipFill>
        <p:spPr>
          <a:xfrm>
            <a:off x="2154240" y="2900520"/>
            <a:ext cx="2237760" cy="1491480"/>
          </a:xfrm>
          <a:prstGeom prst="rect">
            <a:avLst/>
          </a:prstGeom>
          <a:ln>
            <a:noFill/>
          </a:ln>
        </p:spPr>
      </p:pic>
      <p:pic>
        <p:nvPicPr>
          <p:cNvPr id="61" name="Рисунок 60"/>
          <p:cNvPicPr/>
          <p:nvPr/>
        </p:nvPicPr>
        <p:blipFill>
          <a:blip r:embed="rId7"/>
          <a:stretch>
            <a:fillRect/>
          </a:stretch>
        </p:blipFill>
        <p:spPr>
          <a:xfrm>
            <a:off x="144000" y="2376000"/>
            <a:ext cx="1662480" cy="2419920"/>
          </a:xfrm>
          <a:prstGeom prst="rect">
            <a:avLst/>
          </a:prstGeom>
          <a:ln>
            <a:noFill/>
          </a:ln>
        </p:spPr>
      </p:pic>
      <p:pic>
        <p:nvPicPr>
          <p:cNvPr id="62" name="Рисунок 61"/>
          <p:cNvPicPr/>
          <p:nvPr/>
        </p:nvPicPr>
        <p:blipFill>
          <a:blip r:embed="rId8"/>
          <a:stretch>
            <a:fillRect/>
          </a:stretch>
        </p:blipFill>
        <p:spPr>
          <a:xfrm>
            <a:off x="7361280" y="3384000"/>
            <a:ext cx="2196720" cy="2592000"/>
          </a:xfrm>
          <a:prstGeom prst="rect">
            <a:avLst/>
          </a:prstGeom>
          <a:ln>
            <a:noFill/>
          </a:ln>
        </p:spPr>
      </p:pic>
      <p:pic>
        <p:nvPicPr>
          <p:cNvPr id="63" name="Рисунок 62"/>
          <p:cNvPicPr/>
          <p:nvPr/>
        </p:nvPicPr>
        <p:blipFill>
          <a:blip r:embed="rId9"/>
          <a:stretch>
            <a:fillRect/>
          </a:stretch>
        </p:blipFill>
        <p:spPr>
          <a:xfrm>
            <a:off x="216000" y="216000"/>
            <a:ext cx="2592000" cy="1728000"/>
          </a:xfrm>
          <a:prstGeom prst="rect">
            <a:avLst/>
          </a:prstGeom>
          <a:ln>
            <a:noFill/>
          </a:ln>
        </p:spPr>
      </p:pic>
      <p:pic>
        <p:nvPicPr>
          <p:cNvPr id="64" name="Рисунок 63"/>
          <p:cNvPicPr/>
          <p:nvPr/>
        </p:nvPicPr>
        <p:blipFill>
          <a:blip r:embed="rId10"/>
          <a:stretch>
            <a:fillRect/>
          </a:stretch>
        </p:blipFill>
        <p:spPr>
          <a:xfrm>
            <a:off x="216000" y="5112000"/>
            <a:ext cx="1728000" cy="2304000"/>
          </a:xfrm>
          <a:prstGeom prst="rect">
            <a:avLst/>
          </a:prstGeom>
          <a:ln>
            <a:noFill/>
          </a:ln>
        </p:spPr>
      </p:pic>
      <p:pic>
        <p:nvPicPr>
          <p:cNvPr id="65" name="Рисунок 64"/>
          <p:cNvPicPr/>
          <p:nvPr/>
        </p:nvPicPr>
        <p:blipFill>
          <a:blip r:embed="rId11"/>
          <a:srcRect l="321770" t="668671" r="244062"/>
          <a:stretch>
            <a:fillRect/>
          </a:stretch>
        </p:blipFill>
        <p:spPr>
          <a:xfrm>
            <a:off x="4968000" y="4824000"/>
            <a:ext cx="1999440" cy="2448000"/>
          </a:xfrm>
          <a:prstGeom prst="rect">
            <a:avLst/>
          </a:prstGeom>
          <a:ln>
            <a:noFill/>
          </a:ln>
        </p:spPr>
      </p:pic>
      <p:pic>
        <p:nvPicPr>
          <p:cNvPr id="66" name="Рисунок 65"/>
          <p:cNvPicPr/>
          <p:nvPr/>
        </p:nvPicPr>
        <p:blipFill>
          <a:blip r:embed="rId12"/>
          <a:srcRect l="577741" t="395156" r="229787" b="570937"/>
          <a:stretch>
            <a:fillRect/>
          </a:stretch>
        </p:blipFill>
        <p:spPr>
          <a:xfrm>
            <a:off x="2304000" y="5040000"/>
            <a:ext cx="2307240" cy="2016000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161" t="25273" r="9224"/>
          <a:stretch>
            <a:fillRect/>
          </a:stretch>
        </p:blipFill>
        <p:spPr>
          <a:xfrm>
            <a:off x="4967999" y="4823999"/>
            <a:ext cx="1999436" cy="2448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836" t="14935" r="8685" b="21579"/>
          <a:stretch>
            <a:fillRect/>
          </a:stretch>
        </p:blipFill>
        <p:spPr>
          <a:xfrm>
            <a:off x="2304004" y="5039999"/>
            <a:ext cx="2307241" cy="20159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4000" y="1368000"/>
            <a:ext cx="8856000" cy="455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dirty="0"/>
          </a:p>
          <a:p>
            <a:pPr algn="ctr"/>
            <a:r>
              <a:rPr lang="ru-RU" sz="3200" dirty="0">
                <a:latin typeface="Arial"/>
              </a:rPr>
              <a:t>Эл. почта  vlad.izmodenov@gmail.com</a:t>
            </a:r>
            <a:endParaRPr dirty="0"/>
          </a:p>
          <a:p>
            <a:pPr algn="ctr"/>
            <a:r>
              <a:rPr lang="ru-RU" sz="3200" dirty="0" smtClean="0">
                <a:latin typeface="Arial"/>
              </a:rPr>
              <a:t>Истина</a:t>
            </a:r>
            <a:r>
              <a:rPr lang="ru-RU" sz="3200" dirty="0">
                <a:latin typeface="Arial"/>
              </a:rPr>
              <a:t>: http://istina.msu.ru/profile/izmod/</a:t>
            </a:r>
            <a:endParaRPr dirty="0"/>
          </a:p>
          <a:p>
            <a:pPr algn="ctr"/>
            <a:endParaRPr dirty="0"/>
          </a:p>
          <a:p>
            <a:pPr algn="ctr"/>
            <a:r>
              <a:rPr lang="ru-RU" sz="3200" b="1" dirty="0">
                <a:latin typeface="Arial"/>
              </a:rPr>
              <a:t>Для желающих обсудить более подробно:</a:t>
            </a:r>
            <a:endParaRPr dirty="0"/>
          </a:p>
          <a:p>
            <a:pPr algn="ctr"/>
            <a:r>
              <a:rPr lang="ru-RU" sz="3200" dirty="0" err="1">
                <a:latin typeface="Arial"/>
              </a:rPr>
              <a:t>Zoom</a:t>
            </a:r>
            <a:r>
              <a:rPr lang="ru-RU" sz="3200" dirty="0">
                <a:latin typeface="Arial"/>
              </a:rPr>
              <a:t>  конференция на следующей неделе, </a:t>
            </a:r>
            <a:endParaRPr dirty="0"/>
          </a:p>
          <a:p>
            <a:pPr algn="ctr"/>
            <a:r>
              <a:rPr lang="ru-RU" sz="3200" dirty="0">
                <a:latin typeface="Arial"/>
              </a:rPr>
              <a:t>пароли и явки через </a:t>
            </a:r>
            <a:r>
              <a:rPr lang="ru-RU" sz="3200" dirty="0" err="1">
                <a:latin typeface="Arial"/>
              </a:rPr>
              <a:t>соцсети</a:t>
            </a:r>
            <a:endParaRPr dirty="0"/>
          </a:p>
          <a:p>
            <a:pPr algn="ctr"/>
            <a:r>
              <a:rPr lang="ru-RU" sz="3200" dirty="0">
                <a:latin typeface="Arial"/>
              </a:rPr>
              <a:t> </a:t>
            </a:r>
            <a:endParaRPr dirty="0"/>
          </a:p>
          <a:p>
            <a:pPr algn="ctr"/>
            <a:endParaRPr dirty="0"/>
          </a:p>
        </p:txBody>
      </p:sp>
      <p:sp>
        <p:nvSpPr>
          <p:cNvPr id="68" name="TextShape 2"/>
          <p:cNvSpPr txBox="1"/>
          <p:nvPr/>
        </p:nvSpPr>
        <p:spPr>
          <a:xfrm>
            <a:off x="231840" y="4656600"/>
            <a:ext cx="9632160" cy="1823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2400">
                <a:latin typeface="Arial"/>
              </a:rPr>
              <a:t>Сайт научной группы по исследованию гелиосферы:</a:t>
            </a:r>
            <a:endParaRPr/>
          </a:p>
        </p:txBody>
      </p:sp>
      <p:sp>
        <p:nvSpPr>
          <p:cNvPr id="69" name="TextShape 3"/>
          <p:cNvSpPr txBox="1"/>
          <p:nvPr/>
        </p:nvSpPr>
        <p:spPr>
          <a:xfrm>
            <a:off x="963360" y="5875560"/>
            <a:ext cx="8468640" cy="11084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600">
                <a:latin typeface="Arial"/>
              </a:rPr>
              <a:t>https://sites.google.com/site/gasdynmsu/</a:t>
            </a:r>
            <a:endParaRPr/>
          </a:p>
        </p:txBody>
      </p:sp>
      <p:sp>
        <p:nvSpPr>
          <p:cNvPr id="70" name="TextShape 4"/>
          <p:cNvSpPr txBox="1"/>
          <p:nvPr/>
        </p:nvSpPr>
        <p:spPr>
          <a:xfrm>
            <a:off x="3161880" y="605520"/>
            <a:ext cx="4038120" cy="54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>
                <a:solidFill>
                  <a:srgbClr val="FF3333"/>
                </a:solidFill>
                <a:latin typeface="Arial"/>
              </a:rPr>
              <a:t>КОНТАКТЫ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181</Words>
  <Application>Microsoft Office PowerPoint</Application>
  <PresentationFormat>Произвольный</PresentationFormat>
  <Paragraphs>32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DejaVu Sans</vt:lpstr>
      <vt:lpstr>StarSymbol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Mogilevskiy Evgeny</cp:lastModifiedBy>
  <cp:revision>4</cp:revision>
  <dcterms:modified xsi:type="dcterms:W3CDTF">2020-04-17T19:19:37Z</dcterms:modified>
</cp:coreProperties>
</file>